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 type="screen16x9"/>
  <p:notesSz cx="6858000" cy="9144000"/>
  <p:embeddedFontLst>
    <p:embeddedFont>
      <p:font typeface="Helvetica Neue" panose="020B0604020202020204" charset="0"/>
      <p:regular r:id="rId21"/>
      <p:bold r:id="rId22"/>
      <p:italic r:id="rId23"/>
      <p:boldItalic r:id="rId24"/>
    </p:embeddedFont>
    <p:embeddedFont>
      <p:font typeface="Proxima Nova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b2091ef97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b2091ef9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0b2091ef9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0b2091ef9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31b9760a7d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31b9760a7d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b2091ef97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0b2091ef97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0b2091ef9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0b2091ef9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0e756a7cba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0e756a7cba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0b2091ef97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0b2091ef97_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e756a7cba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e756a7cba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e756a7cb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0e756a7cb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e756a7cba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e756a7cba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0e756a7cb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0e756a7cb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e756a7cba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e756a7cba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0b2091ef97_3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0b2091ef97_3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0b2091ef97_3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0b2091ef97_3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0b2091ef97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0b2091ef97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2c744004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2c744004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0e756a7cba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0e756a7cba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91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" name="Google Shape;56;p14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8" y="4652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0091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ldNum" idx="12"/>
          </p:nvPr>
        </p:nvSpPr>
        <p:spPr>
          <a:xfrm>
            <a:off x="8" y="4652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0091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" y="4652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0863" y="4339713"/>
            <a:ext cx="678263" cy="67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>
                <a:solidFill>
                  <a:schemeClr val="accent2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ldNum" idx="12"/>
          </p:nvPr>
        </p:nvSpPr>
        <p:spPr>
          <a:xfrm>
            <a:off x="8" y="4652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0863" y="4339713"/>
            <a:ext cx="678263" cy="67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 txBox="1">
            <a:spLocks noGrp="1"/>
          </p:cNvSpPr>
          <p:nvPr>
            <p:ph type="sldNum" idx="2"/>
          </p:nvPr>
        </p:nvSpPr>
        <p:spPr>
          <a:xfrm>
            <a:off x="8" y="4652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0863" y="4339713"/>
            <a:ext cx="678263" cy="67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>
            <a:spLocks noGrp="1"/>
          </p:cNvSpPr>
          <p:nvPr>
            <p:ph type="title"/>
          </p:nvPr>
        </p:nvSpPr>
        <p:spPr>
          <a:xfrm>
            <a:off x="311700" y="479400"/>
            <a:ext cx="57762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59526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1pPr>
            <a:lvl2pPr marL="914400" lvl="1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2pPr>
            <a:lvl3pPr marL="1371600" lvl="2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3pPr>
            <a:lvl4pPr marL="1828800" lvl="3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4pPr>
            <a:lvl5pPr marL="2286000" lvl="4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5pPr>
            <a:lvl6pPr marL="2743200" lvl="5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6pPr>
            <a:lvl7pPr marL="3200400" lvl="6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 sz="1200">
                <a:solidFill>
                  <a:schemeClr val="accent2"/>
                </a:solidFill>
              </a:defRPr>
            </a:lvl7pPr>
            <a:lvl8pPr marL="3657600" lvl="7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○"/>
              <a:defRPr sz="1200">
                <a:solidFill>
                  <a:schemeClr val="accent2"/>
                </a:solidFill>
              </a:defRPr>
            </a:lvl8pPr>
            <a:lvl9pPr marL="4114800" lvl="8" indent="-3048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sz="1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" y="4652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0863" y="4339713"/>
            <a:ext cx="678263" cy="67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00917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" name="Google Shape;90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rgbClr val="0091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21"/>
          <p:cNvSpPr txBox="1">
            <a:spLocks noGrp="1"/>
          </p:cNvSpPr>
          <p:nvPr>
            <p:ph type="sldNum" idx="12"/>
          </p:nvPr>
        </p:nvSpPr>
        <p:spPr>
          <a:xfrm>
            <a:off x="8" y="4652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 txBox="1">
            <a:spLocks noGrp="1"/>
          </p:cNvSpPr>
          <p:nvPr>
            <p:ph type="body" idx="1"/>
          </p:nvPr>
        </p:nvSpPr>
        <p:spPr>
          <a:xfrm>
            <a:off x="311700" y="40082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97" name="Google Shape;97;p22"/>
          <p:cNvSpPr txBox="1">
            <a:spLocks noGrp="1"/>
          </p:cNvSpPr>
          <p:nvPr>
            <p:ph type="sldNum" idx="12"/>
          </p:nvPr>
        </p:nvSpPr>
        <p:spPr>
          <a:xfrm>
            <a:off x="8" y="4652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0863" y="4339713"/>
            <a:ext cx="678263" cy="67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00917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102" name="Google Shape;102;p23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8" y="4652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>
            <a:spLocks noGrp="1"/>
          </p:cNvSpPr>
          <p:nvPr>
            <p:ph type="sldNum" idx="12"/>
          </p:nvPr>
        </p:nvSpPr>
        <p:spPr>
          <a:xfrm>
            <a:off x="8" y="46520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6" name="Google Shape;106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10863" y="4339713"/>
            <a:ext cx="678263" cy="678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Helvetica Neue"/>
              <a:buChar char="●"/>
              <a:defRPr sz="1800"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○"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■"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○"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■"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●"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Helvetica Neue"/>
              <a:buChar char="○"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Helvetica Neue"/>
              <a:buChar char="■"/>
              <a:defRPr>
                <a:solidFill>
                  <a:schemeClr val="accent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.jp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60675" y="0"/>
            <a:ext cx="228332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6212" y="1270825"/>
            <a:ext cx="1612375" cy="161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/>
        </p:nvSpPr>
        <p:spPr>
          <a:xfrm>
            <a:off x="424375" y="3525150"/>
            <a:ext cx="4200300" cy="1423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Berk Erhan Yüksel  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Necdet Can Sönmez  	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Mustafa Barış Emektar  	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Alper Saraç 		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Char char="-"/>
            </a:pPr>
            <a:r>
              <a:rPr lang="en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Furkan İtkü  	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" name="Google Shape;114;p25"/>
          <p:cNvSpPr txBox="1"/>
          <p:nvPr/>
        </p:nvSpPr>
        <p:spPr>
          <a:xfrm>
            <a:off x="319550" y="3146175"/>
            <a:ext cx="4643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Helvetica Neue"/>
                <a:ea typeface="Helvetica Neue"/>
                <a:cs typeface="Helvetica Neue"/>
                <a:sym typeface="Helvetica Neue"/>
              </a:rPr>
              <a:t>Shareholders:</a:t>
            </a:r>
            <a:endParaRPr sz="1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5" name="Google Shape;115;p25"/>
          <p:cNvSpPr txBox="1"/>
          <p:nvPr/>
        </p:nvSpPr>
        <p:spPr>
          <a:xfrm>
            <a:off x="1410850" y="1796075"/>
            <a:ext cx="4200300" cy="10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00" b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“Cısss!”</a:t>
            </a:r>
            <a:endParaRPr sz="5300"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25"/>
          <p:cNvSpPr txBox="1"/>
          <p:nvPr/>
        </p:nvSpPr>
        <p:spPr>
          <a:xfrm>
            <a:off x="1189150" y="828025"/>
            <a:ext cx="464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Electrical &amp; Electronics Engineering Department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EE493&amp;494 - Engineering Design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7" name="Google Shape;117;p25"/>
          <p:cNvPicPr preferRelativeResize="0"/>
          <p:nvPr/>
        </p:nvPicPr>
        <p:blipFill rotWithShape="1">
          <a:blip r:embed="rId5">
            <a:alphaModFix/>
          </a:blip>
          <a:srcRect t="22752" b="21821"/>
          <a:stretch/>
        </p:blipFill>
        <p:spPr>
          <a:xfrm>
            <a:off x="1386500" y="81425"/>
            <a:ext cx="4249001" cy="7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>
            <a:spLocks noGrp="1"/>
          </p:cNvSpPr>
          <p:nvPr>
            <p:ph type="body" idx="1"/>
          </p:nvPr>
        </p:nvSpPr>
        <p:spPr>
          <a:xfrm>
            <a:off x="6909200" y="2840875"/>
            <a:ext cx="2186400" cy="90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solidFill>
                  <a:srgbClr val="00917F"/>
                </a:solidFill>
              </a:rPr>
              <a:t>Lambda</a:t>
            </a:r>
            <a:endParaRPr sz="3600" b="1">
              <a:solidFill>
                <a:srgbClr val="00917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>
            <a:spLocks noGrp="1"/>
          </p:cNvSpPr>
          <p:nvPr>
            <p:ph type="title"/>
          </p:nvPr>
        </p:nvSpPr>
        <p:spPr>
          <a:xfrm>
            <a:off x="311700" y="379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Detection Subsystem</a:t>
            </a:r>
            <a:endParaRPr/>
          </a:p>
        </p:txBody>
      </p:sp>
      <p:sp>
        <p:nvSpPr>
          <p:cNvPr id="191" name="Google Shape;191;p34"/>
          <p:cNvSpPr txBox="1">
            <a:spLocks noGrp="1"/>
          </p:cNvSpPr>
          <p:nvPr>
            <p:ph type="body" idx="1"/>
          </p:nvPr>
        </p:nvSpPr>
        <p:spPr>
          <a:xfrm>
            <a:off x="795400" y="15152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Core subsystem of the project.</a:t>
            </a:r>
            <a:endParaRPr sz="1400"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Measurements should be correlated with distance.</a:t>
            </a:r>
            <a:endParaRPr sz="1400"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Should operate robustly.</a:t>
            </a:r>
            <a:endParaRPr sz="1400"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Precision of the measurements should be good enough.</a:t>
            </a:r>
            <a:endParaRPr sz="14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50" y="1388350"/>
            <a:ext cx="3946000" cy="256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6526" y="1388350"/>
            <a:ext cx="3936449" cy="256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5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Zone Tag </a:t>
            </a:r>
            <a:endParaRPr sz="2400"/>
          </a:p>
        </p:txBody>
      </p:sp>
      <p:sp>
        <p:nvSpPr>
          <p:cNvPr id="199" name="Google Shape;199;p35"/>
          <p:cNvSpPr txBox="1"/>
          <p:nvPr/>
        </p:nvSpPr>
        <p:spPr>
          <a:xfrm>
            <a:off x="3072000" y="42985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4: Zone Tag Explanation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Door Tag </a:t>
            </a:r>
            <a:endParaRPr sz="2400"/>
          </a:p>
        </p:txBody>
      </p:sp>
      <p:sp>
        <p:nvSpPr>
          <p:cNvPr id="205" name="Google Shape;20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418" y="1200150"/>
            <a:ext cx="3759657" cy="308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5125" y="1200150"/>
            <a:ext cx="3759650" cy="3084007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6"/>
          <p:cNvSpPr txBox="1"/>
          <p:nvPr/>
        </p:nvSpPr>
        <p:spPr>
          <a:xfrm>
            <a:off x="3072000" y="4424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3: Door Tag Explanation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RSSI Measurement Using RF</a:t>
            </a:r>
            <a:endParaRPr/>
          </a:p>
        </p:txBody>
      </p:sp>
      <p:sp>
        <p:nvSpPr>
          <p:cNvPr id="214" name="Google Shape;214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70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RF communication in 2.4 GHz is used.</a:t>
            </a:r>
            <a:endParaRPr sz="1400"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Tag receives signal from master unit.</a:t>
            </a:r>
            <a:endParaRPr sz="1400"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Tag responds with another signal.</a:t>
            </a:r>
            <a:endParaRPr sz="1400">
              <a:solidFill>
                <a:schemeClr val="accent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</a:pPr>
            <a:r>
              <a:rPr lang="en" sz="1400">
                <a:solidFill>
                  <a:schemeClr val="accent2"/>
                </a:solidFill>
              </a:rPr>
              <a:t>Master units receives this signal and measure its RSSI value.</a:t>
            </a:r>
            <a:endParaRPr sz="1400">
              <a:solidFill>
                <a:schemeClr val="accent2"/>
              </a:solidFill>
            </a:endParaRPr>
          </a:p>
        </p:txBody>
      </p:sp>
      <p:pic>
        <p:nvPicPr>
          <p:cNvPr id="215" name="Google Shape;21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525" y="895850"/>
            <a:ext cx="2982500" cy="298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7"/>
          <p:cNvSpPr txBox="1"/>
          <p:nvPr/>
        </p:nvSpPr>
        <p:spPr>
          <a:xfrm>
            <a:off x="4388975" y="3878350"/>
            <a:ext cx="503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Figure 4: A Simple Demonstration of the RSSI Technic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835421" y="2476000"/>
            <a:ext cx="1146775" cy="2691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Subsystem</a:t>
            </a:r>
            <a:endParaRPr/>
          </a:p>
        </p:txBody>
      </p:sp>
      <p:sp>
        <p:nvSpPr>
          <p:cNvPr id="223" name="Google Shape;22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highlight>
                  <a:schemeClr val="lt1"/>
                </a:highlight>
              </a:rPr>
              <a:t>Hardware used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Main structure of the program</a:t>
            </a:r>
            <a:endParaRPr>
              <a:highlight>
                <a:schemeClr val="lt1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highlight>
                  <a:schemeClr val="lt1"/>
                </a:highlight>
              </a:rPr>
              <a:t>Filtering process</a:t>
            </a:r>
            <a:endParaRPr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highlight>
                <a:schemeClr val="accent2"/>
              </a:highlight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highlight>
                <a:schemeClr val="accent2"/>
              </a:highlight>
            </a:endParaRPr>
          </a:p>
        </p:txBody>
      </p:sp>
      <p:pic>
        <p:nvPicPr>
          <p:cNvPr id="224" name="Google Shape;22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5125" y="1513425"/>
            <a:ext cx="2116650" cy="21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9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Kalman filter?</a:t>
            </a:r>
            <a:endParaRPr/>
          </a:p>
        </p:txBody>
      </p:sp>
      <p:sp>
        <p:nvSpPr>
          <p:cNvPr id="230" name="Google Shape;230;p3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x</a:t>
            </a:r>
            <a:r>
              <a:rPr lang="en" b="1" baseline="-25000"/>
              <a:t>t</a:t>
            </a:r>
            <a:r>
              <a:rPr lang="en" b="1"/>
              <a:t>=A</a:t>
            </a:r>
            <a:r>
              <a:rPr lang="en" b="1" baseline="-25000"/>
              <a:t>t</a:t>
            </a:r>
            <a:r>
              <a:rPr lang="en" b="1"/>
              <a:t>x</a:t>
            </a:r>
            <a:r>
              <a:rPr lang="en" b="1" baseline="-25000"/>
              <a:t>t-1</a:t>
            </a:r>
            <a:r>
              <a:rPr lang="en" b="1"/>
              <a:t>+B</a:t>
            </a:r>
            <a:r>
              <a:rPr lang="en" b="1" baseline="-25000"/>
              <a:t>t</a:t>
            </a:r>
            <a:r>
              <a:rPr lang="en" b="1"/>
              <a:t>u</a:t>
            </a:r>
            <a:r>
              <a:rPr lang="en" b="1" baseline="-25000"/>
              <a:t>t</a:t>
            </a:r>
            <a:r>
              <a:rPr lang="en" b="1"/>
              <a:t>+e</a:t>
            </a:r>
            <a:r>
              <a:rPr lang="en" b="1" baseline="-25000"/>
              <a:t>t</a:t>
            </a:r>
            <a:r>
              <a:rPr lang="en" b="1"/>
              <a:t> &amp; z</a:t>
            </a:r>
            <a:r>
              <a:rPr lang="en" b="1" baseline="-25000"/>
              <a:t>t</a:t>
            </a:r>
            <a:r>
              <a:rPr lang="en" b="1"/>
              <a:t>=C</a:t>
            </a:r>
            <a:r>
              <a:rPr lang="en" b="1" baseline="-25000"/>
              <a:t>t</a:t>
            </a:r>
            <a:r>
              <a:rPr lang="en" b="1"/>
              <a:t>x</a:t>
            </a:r>
            <a:r>
              <a:rPr lang="en" b="1" baseline="-25000"/>
              <a:t>t</a:t>
            </a:r>
            <a:r>
              <a:rPr lang="en" b="1"/>
              <a:t>+d</a:t>
            </a:r>
            <a:r>
              <a:rPr lang="en" b="1" baseline="-25000"/>
              <a:t>t</a:t>
            </a:r>
            <a:endParaRPr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Kalman filter uses the previous state, as well as the “uncertainty” in the system to “predict” which state the system will be in next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“Kalman gain” dictates how much we will depend on our measurement and how much on the previous state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Kalman gain is updated every cycle according to the uncertainty, which is a metric of how much error there is in the system</a:t>
            </a:r>
            <a:endParaRPr sz="1400" b="1" baseline="-25000"/>
          </a:p>
        </p:txBody>
      </p:sp>
      <p:pic>
        <p:nvPicPr>
          <p:cNvPr id="231" name="Google Shape;23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550" y="3108300"/>
            <a:ext cx="3310350" cy="182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Alerting Subsystem</a:t>
            </a:r>
            <a:endParaRPr/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311700" y="12020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/>
              <a:t>Using a Buzzer Module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buzzer is used to generate sound, similar to a speaker</a:t>
            </a:r>
            <a:endParaRPr sz="16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pic>
        <p:nvPicPr>
          <p:cNvPr id="238" name="Google Shape;2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053" y="2185466"/>
            <a:ext cx="2739375" cy="273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675" y="2311600"/>
            <a:ext cx="3316127" cy="248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5359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Thanks for Listening</a:t>
            </a:r>
            <a:endParaRPr sz="2700"/>
          </a:p>
        </p:txBody>
      </p:sp>
      <p:sp>
        <p:nvSpPr>
          <p:cNvPr id="245" name="Google Shape;245;p41"/>
          <p:cNvSpPr txBox="1">
            <a:spLocks noGrp="1"/>
          </p:cNvSpPr>
          <p:nvPr>
            <p:ph type="subTitle" idx="1"/>
          </p:nvPr>
        </p:nvSpPr>
        <p:spPr>
          <a:xfrm>
            <a:off x="2171750" y="3873950"/>
            <a:ext cx="2509500" cy="5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i="1"/>
              <a:t>Company Lambda</a:t>
            </a:r>
            <a:endParaRPr sz="1400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6" name="Google Shape;246;p41"/>
          <p:cNvPicPr preferRelativeResize="0"/>
          <p:nvPr/>
        </p:nvPicPr>
        <p:blipFill rotWithShape="1">
          <a:blip r:embed="rId3">
            <a:alphaModFix/>
          </a:blip>
          <a:srcRect l="7331" r="7322"/>
          <a:stretch/>
        </p:blipFill>
        <p:spPr>
          <a:xfrm>
            <a:off x="4808925" y="713500"/>
            <a:ext cx="2004552" cy="16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1"/>
          <p:cNvPicPr preferRelativeResize="0"/>
          <p:nvPr/>
        </p:nvPicPr>
        <p:blipFill rotWithShape="1">
          <a:blip r:embed="rId4">
            <a:alphaModFix/>
          </a:blip>
          <a:srcRect l="54241" t="13967" r="2524" b="21694"/>
          <a:stretch/>
        </p:blipFill>
        <p:spPr>
          <a:xfrm>
            <a:off x="7003889" y="2602813"/>
            <a:ext cx="2004552" cy="16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41"/>
          <p:cNvPicPr preferRelativeResize="0"/>
          <p:nvPr/>
        </p:nvPicPr>
        <p:blipFill rotWithShape="1">
          <a:blip r:embed="rId5">
            <a:alphaModFix/>
          </a:blip>
          <a:srcRect l="40458" t="6244" b="14509"/>
          <a:stretch/>
        </p:blipFill>
        <p:spPr>
          <a:xfrm>
            <a:off x="7003900" y="713500"/>
            <a:ext cx="2004552" cy="1677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41"/>
          <p:cNvPicPr preferRelativeResize="0"/>
          <p:nvPr/>
        </p:nvPicPr>
        <p:blipFill rotWithShape="1">
          <a:blip r:embed="rId6">
            <a:alphaModFix/>
          </a:blip>
          <a:srcRect l="12500" t="14830" r="18049" b="46425"/>
          <a:stretch/>
        </p:blipFill>
        <p:spPr>
          <a:xfrm>
            <a:off x="4808925" y="2602825"/>
            <a:ext cx="2004526" cy="1677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41"/>
          <p:cNvCxnSpPr/>
          <p:nvPr/>
        </p:nvCxnSpPr>
        <p:spPr>
          <a:xfrm>
            <a:off x="324700" y="2708275"/>
            <a:ext cx="3807900" cy="0"/>
          </a:xfrm>
          <a:prstGeom prst="straightConnector1">
            <a:avLst/>
          </a:prstGeom>
          <a:noFill/>
          <a:ln w="19050" cap="flat" cmpd="sng">
            <a:solidFill>
              <a:srgbClr val="0091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1" name="Google Shape;251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1900" y="2780950"/>
            <a:ext cx="1169201" cy="116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363500" y="472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703950" y="1207175"/>
            <a:ext cx="8520600" cy="35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Company Introduction</a:t>
            </a:r>
            <a:endParaRPr sz="1600">
              <a:solidFill>
                <a:schemeClr val="accen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Problem Statement </a:t>
            </a:r>
            <a:endParaRPr sz="1600">
              <a:solidFill>
                <a:schemeClr val="accen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System Requirements &amp; Objectives</a:t>
            </a:r>
            <a:endParaRPr sz="1600">
              <a:solidFill>
                <a:schemeClr val="accen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Design Process &amp; Solution Approach</a:t>
            </a:r>
            <a:endParaRPr sz="1600">
              <a:solidFill>
                <a:schemeClr val="accent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Detection Subsystem</a:t>
            </a:r>
            <a:endParaRPr sz="1400">
              <a:solidFill>
                <a:schemeClr val="accent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Control Subsystem</a:t>
            </a:r>
            <a:endParaRPr>
              <a:solidFill>
                <a:schemeClr val="accent2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</a:pPr>
            <a:r>
              <a:rPr lang="en">
                <a:solidFill>
                  <a:schemeClr val="accent2"/>
                </a:solidFill>
              </a:rPr>
              <a:t>Alerting Subsystem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Conclusion</a:t>
            </a:r>
            <a:endParaRPr sz="16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7"/>
          <p:cNvSpPr txBox="1">
            <a:spLocks noGrp="1"/>
          </p:cNvSpPr>
          <p:nvPr>
            <p:ph type="title"/>
          </p:nvPr>
        </p:nvSpPr>
        <p:spPr>
          <a:xfrm>
            <a:off x="311700" y="348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Company Introduction </a:t>
            </a:r>
            <a:endParaRPr/>
          </a:p>
        </p:txBody>
      </p:sp>
      <p:sp>
        <p:nvSpPr>
          <p:cNvPr id="130" name="Google Shape;130;p27"/>
          <p:cNvSpPr txBox="1"/>
          <p:nvPr/>
        </p:nvSpPr>
        <p:spPr>
          <a:xfrm>
            <a:off x="414450" y="1069150"/>
            <a:ext cx="664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Char char="●"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Lambda Company was established in October 2021 at METU, Ankara.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564325" y="2329900"/>
            <a:ext cx="2378400" cy="1477297"/>
          </a:xfrm>
          <a:prstGeom prst="rect">
            <a:avLst/>
          </a:prstGeom>
          <a:solidFill>
            <a:srgbClr val="00917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Innovative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Technological Development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Creative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Reliable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Energy-efficient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Environmentally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Human-friendly</a:t>
            </a:r>
            <a:endParaRPr sz="1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27"/>
          <p:cNvSpPr txBox="1"/>
          <p:nvPr/>
        </p:nvSpPr>
        <p:spPr>
          <a:xfrm>
            <a:off x="4369525" y="1833000"/>
            <a:ext cx="3894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Mission</a:t>
            </a:r>
            <a:endParaRPr b="1">
              <a:solidFill>
                <a:srgbClr val="0091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provide innovative, reliable products and energy-efficient solutions in the field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of electronics and system integration, and to make people's lives easier with the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projects it produces.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4333225" y="3267225"/>
            <a:ext cx="3966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91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Vision</a:t>
            </a:r>
            <a:endParaRPr b="1">
              <a:solidFill>
                <a:srgbClr val="00917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a reliable, innovative, environmentally  and human-friendly technology company that maintains its sustainable growth with the values it creates.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34" name="Google Shape;134;p27"/>
          <p:cNvCxnSpPr>
            <a:cxnSpLocks/>
            <a:stCxn id="131" idx="3"/>
            <a:endCxn id="132" idx="1"/>
          </p:cNvCxnSpPr>
          <p:nvPr/>
        </p:nvCxnSpPr>
        <p:spPr>
          <a:xfrm flipV="1">
            <a:off x="2942725" y="2571750"/>
            <a:ext cx="1426800" cy="496799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5" name="Google Shape;135;p27"/>
          <p:cNvCxnSpPr>
            <a:cxnSpLocks/>
            <a:stCxn id="133" idx="1"/>
            <a:endCxn id="131" idx="3"/>
          </p:cNvCxnSpPr>
          <p:nvPr/>
        </p:nvCxnSpPr>
        <p:spPr>
          <a:xfrm rot="10800000">
            <a:off x="2942725" y="3068549"/>
            <a:ext cx="1390500" cy="829726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9250" y="273825"/>
            <a:ext cx="1598250" cy="15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/>
          <p:nvPr/>
        </p:nvSpPr>
        <p:spPr>
          <a:xfrm>
            <a:off x="8214800" y="4244702"/>
            <a:ext cx="880800" cy="78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8"/>
          <p:cNvSpPr txBox="1"/>
          <p:nvPr/>
        </p:nvSpPr>
        <p:spPr>
          <a:xfrm>
            <a:off x="680850" y="1531950"/>
            <a:ext cx="75561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Design and construct a device to help keep pets away from designated locations.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Helvetica Neue"/>
              <a:buChar char="●"/>
            </a:pPr>
            <a:r>
              <a:rPr lang="en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Control a pet’s behavior around the house.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4" name="Google Shape;144;p28"/>
          <p:cNvCxnSpPr>
            <a:stCxn id="143" idx="1"/>
            <a:endCxn id="145" idx="1"/>
          </p:cNvCxnSpPr>
          <p:nvPr/>
        </p:nvCxnSpPr>
        <p:spPr>
          <a:xfrm>
            <a:off x="680850" y="1979850"/>
            <a:ext cx="3048600" cy="1617300"/>
          </a:xfrm>
          <a:prstGeom prst="bentConnector3">
            <a:avLst>
              <a:gd name="adj1" fmla="val -781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8"/>
          <p:cNvSpPr txBox="1"/>
          <p:nvPr/>
        </p:nvSpPr>
        <p:spPr>
          <a:xfrm>
            <a:off x="3729450" y="3289275"/>
            <a:ext cx="168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Helvetica Neue"/>
                <a:ea typeface="Helvetica Neue"/>
                <a:cs typeface="Helvetica Neue"/>
                <a:sym typeface="Helvetica Neue"/>
              </a:rPr>
              <a:t>“Cısss!”</a:t>
            </a:r>
            <a:endParaRPr sz="28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393100" y="449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9"/>
          <p:cNvSpPr txBox="1"/>
          <p:nvPr/>
        </p:nvSpPr>
        <p:spPr>
          <a:xfrm>
            <a:off x="201525" y="1475325"/>
            <a:ext cx="3740700" cy="16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The device will consist of two types of units: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9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 single mobile (wearable) smart “MASTER” unit.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Helvetica Neue"/>
              <a:buAutoNum type="arabicPeriod"/>
            </a:pPr>
            <a:r>
              <a:rPr lang="en">
                <a:solidFill>
                  <a:schemeClr val="accent2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Several (as many as necessary) identical “TAGS”.</a:t>
            </a:r>
            <a:endParaRPr>
              <a:solidFill>
                <a:schemeClr val="accent2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29"/>
          <p:cNvSpPr txBox="1"/>
          <p:nvPr/>
        </p:nvSpPr>
        <p:spPr>
          <a:xfrm>
            <a:off x="4768800" y="900400"/>
            <a:ext cx="3636000" cy="1215900"/>
          </a:xfrm>
          <a:prstGeom prst="rect">
            <a:avLst/>
          </a:prstGeom>
          <a:noFill/>
          <a:ln w="38100" cap="flat" cmpd="sng">
            <a:solidFill>
              <a:srgbClr val="0091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91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Master Unit</a:t>
            </a:r>
            <a:endParaRPr u="sng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Helvetica Neue"/>
              <a:buChar char="➔"/>
            </a:pPr>
            <a:r>
              <a:rPr lang="en" sz="13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Detect the pet when pet is approaching forbidden areas</a:t>
            </a:r>
            <a:endParaRPr sz="13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Helvetica Neue"/>
              <a:buChar char="➔"/>
            </a:pPr>
            <a:r>
              <a:rPr lang="en" sz="13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case of violation of forbidden areas, the main unit should warn the pet. </a:t>
            </a:r>
            <a:endParaRPr sz="13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29"/>
          <p:cNvSpPr txBox="1"/>
          <p:nvPr/>
        </p:nvSpPr>
        <p:spPr>
          <a:xfrm>
            <a:off x="4768800" y="3153700"/>
            <a:ext cx="3636000" cy="1015800"/>
          </a:xfrm>
          <a:prstGeom prst="rect">
            <a:avLst/>
          </a:prstGeom>
          <a:noFill/>
          <a:ln w="38100" cap="flat" cmpd="sng">
            <a:solidFill>
              <a:srgbClr val="0091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91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Tags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Helvetica Neue"/>
              <a:buChar char="●"/>
            </a:pPr>
            <a:r>
              <a:rPr lang="en" sz="13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Placed in designated forbidden zones</a:t>
            </a:r>
            <a:endParaRPr sz="13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Helvetica Neue"/>
              <a:buChar char="●"/>
            </a:pPr>
            <a:r>
              <a:rPr lang="en" sz="13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Area tags should be for the detection of the pet’s entry into an area or doorway</a:t>
            </a:r>
            <a:endParaRPr sz="1300"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4" name="Google Shape;154;p29"/>
          <p:cNvCxnSpPr>
            <a:endCxn id="152" idx="1"/>
          </p:cNvCxnSpPr>
          <p:nvPr/>
        </p:nvCxnSpPr>
        <p:spPr>
          <a:xfrm rot="10800000" flipH="1">
            <a:off x="3623400" y="1508350"/>
            <a:ext cx="1145400" cy="785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9"/>
          <p:cNvCxnSpPr>
            <a:endCxn id="153" idx="1"/>
          </p:cNvCxnSpPr>
          <p:nvPr/>
        </p:nvCxnSpPr>
        <p:spPr>
          <a:xfrm>
            <a:off x="3626400" y="2693800"/>
            <a:ext cx="1142400" cy="9678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Requirements &amp; Objectives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body" idx="1"/>
          </p:nvPr>
        </p:nvSpPr>
        <p:spPr>
          <a:xfrm>
            <a:off x="543400" y="1138950"/>
            <a:ext cx="8520600" cy="21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Requirements</a:t>
            </a:r>
            <a:endParaRPr b="1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Detect the pet when pet approaches forbidden areas (Zone)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Detect the pet when pet goes through the door (Doorway)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Sense four different distance ranges to warn the pet in four stages of increasing alarm strength</a:t>
            </a:r>
            <a:endParaRPr sz="1400"/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Warn the pet with electrical, mechanical, or acoustic stimulus, these warnings should not be harmful.</a:t>
            </a:r>
            <a:endParaRPr sz="1400"/>
          </a:p>
          <a:p>
            <a:pPr marL="457200" lvl="0" indent="-317500" algn="just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distance between the two door sills should be </a:t>
            </a:r>
            <a:r>
              <a:rPr lang="en" sz="1400" b="1"/>
              <a:t>a minimum of 90 cm</a:t>
            </a:r>
            <a:r>
              <a:rPr lang="en" sz="1400"/>
              <a:t>. </a:t>
            </a:r>
            <a:endParaRPr sz="140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1"/>
          <p:cNvSpPr txBox="1">
            <a:spLocks noGrp="1"/>
          </p:cNvSpPr>
          <p:nvPr>
            <p:ph type="title"/>
          </p:nvPr>
        </p:nvSpPr>
        <p:spPr>
          <a:xfrm>
            <a:off x="631950" y="4570800"/>
            <a:ext cx="40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666666"/>
                </a:solidFill>
              </a:rPr>
              <a:t>Figure 6: Designed PCB</a:t>
            </a:r>
            <a:endParaRPr sz="1200"/>
          </a:p>
        </p:txBody>
      </p:sp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225" y="2608761"/>
            <a:ext cx="3731650" cy="1998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875" y="82500"/>
            <a:ext cx="3552355" cy="199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>
            <a:spLocks noGrp="1"/>
          </p:cNvSpPr>
          <p:nvPr>
            <p:ph type="title"/>
          </p:nvPr>
        </p:nvSpPr>
        <p:spPr>
          <a:xfrm>
            <a:off x="631950" y="2080700"/>
            <a:ext cx="40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666666"/>
                </a:solidFill>
              </a:rPr>
              <a:t>Figure 5:TI LAUNCHXL-CC2640R2</a:t>
            </a:r>
            <a:endParaRPr sz="1200"/>
          </a:p>
        </p:txBody>
      </p:sp>
      <p:pic>
        <p:nvPicPr>
          <p:cNvPr id="170" name="Google Shape;17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3100" y="396375"/>
            <a:ext cx="3675350" cy="32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1"/>
          <p:cNvSpPr txBox="1">
            <a:spLocks noGrp="1"/>
          </p:cNvSpPr>
          <p:nvPr>
            <p:ph type="title"/>
          </p:nvPr>
        </p:nvSpPr>
        <p:spPr>
          <a:xfrm>
            <a:off x="4983675" y="3664900"/>
            <a:ext cx="40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666666"/>
                </a:solidFill>
              </a:rPr>
              <a:t>Figure 7: Designed 3d Model Enclosure for PCB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63" y="323888"/>
            <a:ext cx="2946350" cy="2209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961" y="2609838"/>
            <a:ext cx="2946350" cy="2209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7262" y="324588"/>
            <a:ext cx="5170775" cy="387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3"/>
          <p:cNvSpPr txBox="1">
            <a:spLocks noGrp="1"/>
          </p:cNvSpPr>
          <p:nvPr>
            <p:ph type="title"/>
          </p:nvPr>
        </p:nvSpPr>
        <p:spPr>
          <a:xfrm>
            <a:off x="311700" y="3688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Process &amp; Solution Approach</a:t>
            </a:r>
            <a:endParaRPr/>
          </a:p>
        </p:txBody>
      </p:sp>
      <p:sp>
        <p:nvSpPr>
          <p:cNvPr id="184" name="Google Shape;184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Detection Subsystem</a:t>
            </a:r>
            <a:endParaRPr sz="1600">
              <a:solidFill>
                <a:schemeClr val="accen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Control Subsystem</a:t>
            </a:r>
            <a:endParaRPr sz="1600">
              <a:solidFill>
                <a:schemeClr val="accent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</a:pPr>
            <a:r>
              <a:rPr lang="en" sz="1600">
                <a:solidFill>
                  <a:schemeClr val="accent2"/>
                </a:solidFill>
              </a:rPr>
              <a:t>Alerting Subsystem</a:t>
            </a:r>
            <a:endParaRPr>
              <a:solidFill>
                <a:schemeClr val="accent2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accent2"/>
              </a:solidFill>
            </a:endParaRPr>
          </a:p>
        </p:txBody>
      </p:sp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975" y="1413550"/>
            <a:ext cx="2771425" cy="277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567</Words>
  <Application>Microsoft Office PowerPoint</Application>
  <PresentationFormat>On-screen Show (16:9)</PresentationFormat>
  <Paragraphs>93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Proxima Nova</vt:lpstr>
      <vt:lpstr>Helvetica Neue</vt:lpstr>
      <vt:lpstr>Simple Light</vt:lpstr>
      <vt:lpstr>Spearmint</vt:lpstr>
      <vt:lpstr>PowerPoint Presentation</vt:lpstr>
      <vt:lpstr>Outline</vt:lpstr>
      <vt:lpstr>Company Introduction </vt:lpstr>
      <vt:lpstr>Problem Statement </vt:lpstr>
      <vt:lpstr>Problem Statement  </vt:lpstr>
      <vt:lpstr>System Requirements &amp; Objectives</vt:lpstr>
      <vt:lpstr>Figure 6: Designed PCB</vt:lpstr>
      <vt:lpstr>PowerPoint Presentation</vt:lpstr>
      <vt:lpstr>Design Process &amp; Solution Approach</vt:lpstr>
      <vt:lpstr>Detection Subsystem</vt:lpstr>
      <vt:lpstr>Zone Tag </vt:lpstr>
      <vt:lpstr>Door Tag </vt:lpstr>
      <vt:lpstr>RSSI Measurement Using RF</vt:lpstr>
      <vt:lpstr>Control Subsystem</vt:lpstr>
      <vt:lpstr>What is a Kalman filter?</vt:lpstr>
      <vt:lpstr>Alerting Subsystem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Mustafa Barış</cp:lastModifiedBy>
  <cp:revision>2</cp:revision>
  <dcterms:modified xsi:type="dcterms:W3CDTF">2023-01-29T19:21:02Z</dcterms:modified>
</cp:coreProperties>
</file>